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9136A-4FD7-4C50-9DFB-B5FFD7C7DAD6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9FBBF-CB9C-4D30-B45A-0501D7C4AAFC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7" name="Imagem 6" descr="C:\Users\Fábio\AppData\Local\Microsoft\Windows\INetCache\Content.Outlook\1PJM4ORS\moniloc logo.jpg"/>
          <p:cNvPicPr/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27" b="29177"/>
          <a:stretch/>
        </p:blipFill>
        <p:spPr bwMode="auto">
          <a:xfrm>
            <a:off x="6635115" y="0"/>
            <a:ext cx="2508885" cy="7499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9136A-4FD7-4C50-9DFB-B5FFD7C7DAD6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9FBBF-CB9C-4D30-B45A-0501D7C4AAFC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9136A-4FD7-4C50-9DFB-B5FFD7C7DAD6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9FBBF-CB9C-4D30-B45A-0501D7C4AAFC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9136A-4FD7-4C50-9DFB-B5FFD7C7DAD6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9FBBF-CB9C-4D30-B45A-0501D7C4AAFC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9136A-4FD7-4C50-9DFB-B5FFD7C7DAD6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9FBBF-CB9C-4D30-B45A-0501D7C4AAFC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9136A-4FD7-4C50-9DFB-B5FFD7C7DAD6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9FBBF-CB9C-4D30-B45A-0501D7C4AAFC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9136A-4FD7-4C50-9DFB-B5FFD7C7DAD6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9FBBF-CB9C-4D30-B45A-0501D7C4AAFC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9136A-4FD7-4C50-9DFB-B5FFD7C7DAD6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9FBBF-CB9C-4D30-B45A-0501D7C4AAFC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9136A-4FD7-4C50-9DFB-B5FFD7C7DAD6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9FBBF-CB9C-4D30-B45A-0501D7C4AAFC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9136A-4FD7-4C50-9DFB-B5FFD7C7DAD6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9FBBF-CB9C-4D30-B45A-0501D7C4AAFC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9136A-4FD7-4C50-9DFB-B5FFD7C7DAD6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9FBBF-CB9C-4D30-B45A-0501D7C4AAFC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9136A-4FD7-4C50-9DFB-B5FFD7C7DAD6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9FBBF-CB9C-4D30-B45A-0501D7C4AAFC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988840"/>
            <a:ext cx="770485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AGENDAMENTO E MONITORAMENTO DE HORÁRIOS MONILOC</a:t>
            </a:r>
            <a:endParaRPr lang="en-US" dirty="0"/>
          </a:p>
          <a:p>
            <a:pPr algn="ctr"/>
            <a:r>
              <a:rPr lang="pt-BR" b="1" dirty="0"/>
              <a:t> </a:t>
            </a:r>
            <a:endParaRPr lang="en-US" dirty="0"/>
          </a:p>
          <a:p>
            <a:pPr algn="ctr"/>
            <a:r>
              <a:rPr lang="pt-BR" dirty="0"/>
              <a:t> </a:t>
            </a:r>
            <a:endParaRPr lang="en-US" dirty="0"/>
          </a:p>
          <a:p>
            <a:pPr algn="ctr"/>
            <a:endParaRPr lang="pt-BR" b="1" dirty="0" smtClean="0"/>
          </a:p>
          <a:p>
            <a:pPr algn="ctr"/>
            <a:endParaRPr lang="pt-BR" b="1" dirty="0"/>
          </a:p>
          <a:p>
            <a:pPr algn="ctr"/>
            <a:r>
              <a:rPr lang="pt-BR" b="1" dirty="0" smtClean="0"/>
              <a:t>Processos de Recebimento e Expedição de Produtos</a:t>
            </a:r>
            <a:endParaRPr lang="en-US" b="1" dirty="0" smtClean="0"/>
          </a:p>
          <a:p>
            <a:pPr algn="ctr"/>
            <a:r>
              <a:rPr lang="pt-BR" b="1" dirty="0" smtClean="0"/>
              <a:t> </a:t>
            </a:r>
            <a:endParaRPr lang="en-US" b="1" dirty="0" smtClean="0"/>
          </a:p>
          <a:p>
            <a:pPr algn="ctr"/>
            <a:r>
              <a:rPr lang="pt-BR" b="1" dirty="0" smtClean="0"/>
              <a:t>Módulo </a:t>
            </a:r>
            <a:r>
              <a:rPr lang="pt-BR" b="1" dirty="0"/>
              <a:t>Agendamento de Docas</a:t>
            </a:r>
            <a:endParaRPr lang="en-US" b="1" dirty="0"/>
          </a:p>
          <a:p>
            <a:pPr algn="ctr"/>
            <a:r>
              <a:rPr lang="pt-BR" b="1" dirty="0"/>
              <a:t> </a:t>
            </a:r>
            <a:endParaRPr lang="en-US" b="1" dirty="0"/>
          </a:p>
          <a:p>
            <a:pPr algn="ctr"/>
            <a:r>
              <a:rPr lang="pt-BR" b="1" dirty="0"/>
              <a:t>Módulo Monitoramento Processos Internos</a:t>
            </a:r>
            <a:endParaRPr lang="en-US" b="1" dirty="0"/>
          </a:p>
          <a:p>
            <a:pPr algn="ctr"/>
            <a:r>
              <a:rPr lang="pt-BR" b="1" dirty="0"/>
              <a:t> </a:t>
            </a:r>
            <a:endParaRPr lang="en-US" b="1" dirty="0"/>
          </a:p>
          <a:p>
            <a:pPr algn="ctr"/>
            <a:r>
              <a:rPr lang="pt-BR" b="1" dirty="0"/>
              <a:t>Relatórios e Estatísticas</a:t>
            </a:r>
            <a:endParaRPr lang="en-US" b="1" dirty="0"/>
          </a:p>
          <a:p>
            <a:pPr algn="ctr"/>
            <a:r>
              <a:rPr lang="pt-BR" b="1" dirty="0"/>
              <a:t> </a:t>
            </a:r>
            <a:endParaRPr lang="en-US" b="1" dirty="0"/>
          </a:p>
          <a:p>
            <a:pPr algn="ctr"/>
            <a:r>
              <a:rPr lang="pt-BR" b="1" dirty="0"/>
              <a:t> </a:t>
            </a:r>
            <a:endParaRPr lang="en-US" b="1" dirty="0"/>
          </a:p>
          <a:p>
            <a:pPr algn="ctr"/>
            <a:r>
              <a:rPr lang="pt-BR" b="1" dirty="0"/>
              <a:t> </a:t>
            </a:r>
            <a:endParaRPr lang="en-US" b="1" dirty="0"/>
          </a:p>
          <a:p>
            <a:pPr algn="ctr"/>
            <a:endParaRPr lang="en-US" b="1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187624" y="404664"/>
            <a:ext cx="3841750" cy="366712"/>
          </a:xfrm>
          <a:prstGeom prst="rect">
            <a:avLst/>
          </a:prstGeom>
          <a:noFill/>
          <a:ln w="2857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defTabSz="820738" eaLnBrk="0" hangingPunct="0"/>
            <a:r>
              <a:rPr lang="pt-BR" b="1" dirty="0"/>
              <a:t>QUESTÕES PARA DIAGNÓSTICO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51520" y="1484784"/>
            <a:ext cx="8659813" cy="47525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277813" indent="-277813" algn="just">
              <a:lnSpc>
                <a:spcPct val="85000"/>
              </a:lnSpc>
              <a:spcBef>
                <a:spcPct val="30000"/>
              </a:spcBef>
              <a:spcAft>
                <a:spcPct val="3000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pt-BR" b="1" dirty="0"/>
              <a:t>Os carregamentos e recebimentos estão </a:t>
            </a:r>
            <a:r>
              <a:rPr lang="pt-BR" b="1" dirty="0">
                <a:solidFill>
                  <a:srgbClr val="0000CC"/>
                </a:solidFill>
              </a:rPr>
              <a:t>concentrados  </a:t>
            </a:r>
            <a:r>
              <a:rPr lang="pt-BR" b="1" dirty="0"/>
              <a:t>em um período específico.? </a:t>
            </a:r>
          </a:p>
          <a:p>
            <a:pPr marL="277813" indent="-277813" algn="just">
              <a:lnSpc>
                <a:spcPct val="85000"/>
              </a:lnSpc>
              <a:spcBef>
                <a:spcPct val="30000"/>
              </a:spcBef>
              <a:spcAft>
                <a:spcPct val="3000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pt-BR" b="1" dirty="0"/>
              <a:t>Mesmo ao longo do dia, os veículos estão </a:t>
            </a:r>
            <a:r>
              <a:rPr lang="pt-BR" b="1" dirty="0">
                <a:solidFill>
                  <a:srgbClr val="0000CC"/>
                </a:solidFill>
              </a:rPr>
              <a:t>concentrados num horário específico</a:t>
            </a:r>
            <a:r>
              <a:rPr lang="pt-BR" b="1" dirty="0"/>
              <a:t>? </a:t>
            </a:r>
          </a:p>
          <a:p>
            <a:pPr marL="277813" indent="-277813" algn="just">
              <a:lnSpc>
                <a:spcPct val="85000"/>
              </a:lnSpc>
              <a:spcBef>
                <a:spcPct val="30000"/>
              </a:spcBef>
              <a:spcAft>
                <a:spcPct val="3000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pt-BR" b="1" dirty="0"/>
              <a:t>A </a:t>
            </a:r>
            <a:r>
              <a:rPr lang="pt-BR" b="1" dirty="0" err="1"/>
              <a:t>infra-estrutura</a:t>
            </a:r>
            <a:r>
              <a:rPr lang="pt-BR" b="1" dirty="0"/>
              <a:t> de expedição e recebimento fica </a:t>
            </a:r>
            <a:r>
              <a:rPr lang="pt-BR" b="1" dirty="0">
                <a:solidFill>
                  <a:srgbClr val="0000CC"/>
                </a:solidFill>
              </a:rPr>
              <a:t>sobrecarregada/ociosa</a:t>
            </a:r>
            <a:r>
              <a:rPr lang="pt-BR" b="1" dirty="0"/>
              <a:t> nestes períodos? </a:t>
            </a:r>
          </a:p>
          <a:p>
            <a:pPr marL="277813" indent="-277813" algn="just">
              <a:lnSpc>
                <a:spcPct val="85000"/>
              </a:lnSpc>
              <a:spcBef>
                <a:spcPct val="30000"/>
              </a:spcBef>
              <a:spcAft>
                <a:spcPct val="3000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pt-BR" b="1" dirty="0" err="1"/>
              <a:t>Freqüentemente</a:t>
            </a:r>
            <a:r>
              <a:rPr lang="pt-BR" b="1" dirty="0"/>
              <a:t> é preciso utilizar </a:t>
            </a:r>
            <a:r>
              <a:rPr lang="pt-BR" b="1" dirty="0" err="1">
                <a:solidFill>
                  <a:srgbClr val="0000CC"/>
                </a:solidFill>
              </a:rPr>
              <a:t>mão-de-obra</a:t>
            </a:r>
            <a:r>
              <a:rPr lang="pt-BR" b="1" dirty="0">
                <a:solidFill>
                  <a:srgbClr val="0000CC"/>
                </a:solidFill>
              </a:rPr>
              <a:t> extra</a:t>
            </a:r>
            <a:r>
              <a:rPr lang="pt-BR" b="1" dirty="0"/>
              <a:t> para dar conta dos carregamentos/descarregamentos? </a:t>
            </a:r>
          </a:p>
          <a:p>
            <a:pPr marL="277813" indent="-277813" algn="just">
              <a:lnSpc>
                <a:spcPct val="85000"/>
              </a:lnSpc>
              <a:spcBef>
                <a:spcPct val="30000"/>
              </a:spcBef>
              <a:spcAft>
                <a:spcPct val="3000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pt-BR" b="1" dirty="0"/>
              <a:t>Os veículos chegam a ficar </a:t>
            </a:r>
            <a:r>
              <a:rPr lang="pt-BR" b="1" dirty="0">
                <a:solidFill>
                  <a:srgbClr val="0000CC"/>
                </a:solidFill>
              </a:rPr>
              <a:t>aguardando na fila</a:t>
            </a:r>
            <a:r>
              <a:rPr lang="pt-BR" b="1" dirty="0"/>
              <a:t> a vez de carregar/descarregar? </a:t>
            </a:r>
          </a:p>
          <a:p>
            <a:pPr marL="277813" indent="-277813" algn="just">
              <a:lnSpc>
                <a:spcPct val="85000"/>
              </a:lnSpc>
              <a:spcBef>
                <a:spcPct val="30000"/>
              </a:spcBef>
              <a:spcAft>
                <a:spcPct val="3000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pt-BR" b="1" dirty="0"/>
              <a:t>Os </a:t>
            </a:r>
            <a:r>
              <a:rPr lang="pt-BR" b="1" dirty="0">
                <a:solidFill>
                  <a:srgbClr val="0000CC"/>
                </a:solidFill>
              </a:rPr>
              <a:t>veículos ficam atrapalhando o trânsito</a:t>
            </a:r>
            <a:r>
              <a:rPr lang="pt-BR" b="1" dirty="0"/>
              <a:t>? </a:t>
            </a:r>
          </a:p>
          <a:p>
            <a:pPr marL="277813" indent="-277813" algn="just">
              <a:lnSpc>
                <a:spcPct val="85000"/>
              </a:lnSpc>
              <a:spcBef>
                <a:spcPct val="30000"/>
              </a:spcBef>
              <a:spcAft>
                <a:spcPct val="3000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pt-BR" b="1" dirty="0"/>
              <a:t>Os controles de entrada e saída são automatizados. </a:t>
            </a:r>
            <a:r>
              <a:rPr lang="pt-BR" b="1" dirty="0">
                <a:solidFill>
                  <a:srgbClr val="0000CC"/>
                </a:solidFill>
              </a:rPr>
              <a:t>Como é feita a gestão de </a:t>
            </a:r>
            <a:r>
              <a:rPr lang="pt-BR" b="1" dirty="0" err="1">
                <a:solidFill>
                  <a:srgbClr val="0000CC"/>
                </a:solidFill>
              </a:rPr>
              <a:t>não-conformidades</a:t>
            </a:r>
            <a:r>
              <a:rPr lang="pt-BR" b="1" dirty="0">
                <a:solidFill>
                  <a:srgbClr val="0000CC"/>
                </a:solidFill>
              </a:rPr>
              <a:t>?</a:t>
            </a:r>
          </a:p>
          <a:p>
            <a:pPr marL="277813" indent="-277813" algn="just">
              <a:lnSpc>
                <a:spcPct val="85000"/>
              </a:lnSpc>
              <a:spcBef>
                <a:spcPct val="30000"/>
              </a:spcBef>
              <a:spcAft>
                <a:spcPct val="3000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pt-BR" b="1" dirty="0"/>
              <a:t>Existe </a:t>
            </a:r>
            <a:r>
              <a:rPr lang="pt-BR" b="1" dirty="0">
                <a:solidFill>
                  <a:srgbClr val="0000CC"/>
                </a:solidFill>
              </a:rPr>
              <a:t>previsibilidade</a:t>
            </a:r>
            <a:r>
              <a:rPr lang="pt-BR" b="1" dirty="0"/>
              <a:t> para programar o carregamento/expedição?</a:t>
            </a:r>
          </a:p>
          <a:p>
            <a:pPr marL="277813" indent="-277813" algn="just">
              <a:lnSpc>
                <a:spcPct val="85000"/>
              </a:lnSpc>
              <a:spcBef>
                <a:spcPct val="30000"/>
              </a:spcBef>
              <a:spcAft>
                <a:spcPct val="3000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pt-BR" b="1" dirty="0">
                <a:solidFill>
                  <a:srgbClr val="0000CC"/>
                </a:solidFill>
              </a:rPr>
              <a:t>Você gostaria de uma melhor organização para receber/expedir cargas?</a:t>
            </a:r>
          </a:p>
          <a:p>
            <a:pPr marL="277813" indent="-277813" algn="just">
              <a:lnSpc>
                <a:spcPct val="85000"/>
              </a:lnSpc>
              <a:spcBef>
                <a:spcPct val="30000"/>
              </a:spcBef>
              <a:spcAft>
                <a:spcPct val="3000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pt-BR" b="1" dirty="0"/>
              <a:t>É necessário “</a:t>
            </a:r>
            <a:r>
              <a:rPr lang="pt-BR" b="1" dirty="0">
                <a:solidFill>
                  <a:srgbClr val="0000CC"/>
                </a:solidFill>
              </a:rPr>
              <a:t>estoque alto”</a:t>
            </a:r>
            <a:r>
              <a:rPr lang="pt-BR" b="1" dirty="0"/>
              <a:t> para absorver essas variações?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04800" y="1988840"/>
            <a:ext cx="8610600" cy="3847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7813" indent="-277813" algn="just">
              <a:lnSpc>
                <a:spcPct val="85000"/>
              </a:lnSpc>
              <a:spcBef>
                <a:spcPct val="30000"/>
              </a:spcBef>
              <a:spcAft>
                <a:spcPct val="3000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pt-BR" sz="1900" b="1" dirty="0"/>
              <a:t>Os usuários </a:t>
            </a:r>
            <a:r>
              <a:rPr lang="pt-BR" sz="1900" b="1" dirty="0" err="1"/>
              <a:t>freqüentemente</a:t>
            </a:r>
            <a:r>
              <a:rPr lang="pt-BR" sz="1900" b="1" dirty="0"/>
              <a:t> </a:t>
            </a:r>
            <a:r>
              <a:rPr lang="pt-BR" b="1" dirty="0">
                <a:solidFill>
                  <a:srgbClr val="0000CC"/>
                </a:solidFill>
              </a:rPr>
              <a:t>ligam para saber o status</a:t>
            </a:r>
            <a:r>
              <a:rPr lang="pt-BR" sz="1900" b="1" dirty="0"/>
              <a:t> do carga? </a:t>
            </a:r>
          </a:p>
          <a:p>
            <a:pPr marL="277813" indent="-277813" algn="just">
              <a:lnSpc>
                <a:spcPct val="85000"/>
              </a:lnSpc>
              <a:spcBef>
                <a:spcPct val="30000"/>
              </a:spcBef>
              <a:spcAft>
                <a:spcPct val="3000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pt-BR" sz="1900" b="1" dirty="0"/>
              <a:t>Você gostaria de </a:t>
            </a:r>
            <a:r>
              <a:rPr lang="pt-BR" b="1" dirty="0">
                <a:solidFill>
                  <a:srgbClr val="0000CC"/>
                </a:solidFill>
              </a:rPr>
              <a:t>medir o desempenho das operações</a:t>
            </a:r>
            <a:r>
              <a:rPr lang="pt-BR" sz="1900" b="1" dirty="0"/>
              <a:t> de carga e descarga, por doca, equipe, funcionários e terceiros? </a:t>
            </a:r>
          </a:p>
          <a:p>
            <a:pPr marL="277813" indent="-277813" algn="just">
              <a:lnSpc>
                <a:spcPct val="85000"/>
              </a:lnSpc>
              <a:spcBef>
                <a:spcPct val="30000"/>
              </a:spcBef>
              <a:spcAft>
                <a:spcPct val="3000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pt-BR" sz="1900" b="1" dirty="0"/>
              <a:t>O </a:t>
            </a:r>
            <a:r>
              <a:rPr lang="pt-BR" b="1" dirty="0">
                <a:solidFill>
                  <a:srgbClr val="0000CC"/>
                </a:solidFill>
              </a:rPr>
              <a:t>tempo de permanência dos veículos</a:t>
            </a:r>
            <a:r>
              <a:rPr lang="pt-BR" sz="1900" b="1" dirty="0"/>
              <a:t> na empresa é maior do que o desejado? Você </a:t>
            </a:r>
            <a:r>
              <a:rPr lang="pt-BR" b="1" dirty="0">
                <a:solidFill>
                  <a:srgbClr val="0000CC"/>
                </a:solidFill>
              </a:rPr>
              <a:t>mede</a:t>
            </a:r>
            <a:r>
              <a:rPr lang="pt-BR" sz="1900" b="1" dirty="0"/>
              <a:t> com </a:t>
            </a:r>
            <a:r>
              <a:rPr lang="pt-BR" sz="1900" b="1" dirty="0" err="1"/>
              <a:t>freqüência</a:t>
            </a:r>
            <a:r>
              <a:rPr lang="pt-BR" sz="1900" b="1" dirty="0"/>
              <a:t>?</a:t>
            </a:r>
          </a:p>
          <a:p>
            <a:pPr marL="277813" indent="-277813" algn="just">
              <a:lnSpc>
                <a:spcPct val="85000"/>
              </a:lnSpc>
              <a:spcBef>
                <a:spcPct val="30000"/>
              </a:spcBef>
              <a:spcAft>
                <a:spcPct val="3000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pt-BR" sz="1900" b="1" dirty="0"/>
              <a:t>Existem riscos de se </a:t>
            </a:r>
            <a:r>
              <a:rPr lang="pt-BR" b="1" dirty="0">
                <a:solidFill>
                  <a:srgbClr val="0000CC"/>
                </a:solidFill>
              </a:rPr>
              <a:t>parar uma linha de produção</a:t>
            </a:r>
            <a:r>
              <a:rPr lang="pt-BR" sz="1900" b="1" dirty="0"/>
              <a:t> por falta de visibilidade das entregas de </a:t>
            </a:r>
            <a:r>
              <a:rPr lang="pt-BR" sz="1900" b="1" dirty="0" smtClean="0"/>
              <a:t>produtos</a:t>
            </a:r>
            <a:r>
              <a:rPr lang="pt-BR" sz="1900" b="1" dirty="0"/>
              <a:t>?</a:t>
            </a:r>
          </a:p>
          <a:p>
            <a:pPr marL="277813" indent="-277813" algn="just">
              <a:lnSpc>
                <a:spcPct val="85000"/>
              </a:lnSpc>
              <a:spcBef>
                <a:spcPct val="30000"/>
              </a:spcBef>
              <a:spcAft>
                <a:spcPct val="3000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pt-BR" sz="1900" b="1" dirty="0"/>
              <a:t>Você gostaria de </a:t>
            </a:r>
            <a:r>
              <a:rPr lang="pt-BR" b="1" dirty="0">
                <a:solidFill>
                  <a:srgbClr val="0000CC"/>
                </a:solidFill>
              </a:rPr>
              <a:t>ganhar eficiência</a:t>
            </a:r>
            <a:r>
              <a:rPr lang="pt-BR" sz="1900" b="1" dirty="0"/>
              <a:t> reduzindo o congestionamento e/ou ociosidade  em suas docas? </a:t>
            </a:r>
          </a:p>
          <a:p>
            <a:pPr marL="277813" indent="-277813" algn="just">
              <a:lnSpc>
                <a:spcPct val="85000"/>
              </a:lnSpc>
              <a:spcBef>
                <a:spcPct val="30000"/>
              </a:spcBef>
              <a:spcAft>
                <a:spcPct val="3000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pt-BR" sz="1900" b="1" dirty="0"/>
              <a:t>Qual seria o </a:t>
            </a:r>
            <a:r>
              <a:rPr lang="pt-BR" b="1" dirty="0">
                <a:solidFill>
                  <a:srgbClr val="0000CC"/>
                </a:solidFill>
              </a:rPr>
              <a:t>impacto de sistema de agendamento</a:t>
            </a:r>
            <a:r>
              <a:rPr lang="pt-BR" sz="1900" b="1" dirty="0"/>
              <a:t> com hora e doca marcada para seus carregamentos e </a:t>
            </a:r>
            <a:r>
              <a:rPr lang="pt-BR" sz="1900" b="1" dirty="0" smtClean="0"/>
              <a:t>recebimentos?</a:t>
            </a:r>
          </a:p>
          <a:p>
            <a:pPr marL="277813" indent="-277813" algn="just">
              <a:lnSpc>
                <a:spcPct val="85000"/>
              </a:lnSpc>
              <a:spcBef>
                <a:spcPct val="30000"/>
              </a:spcBef>
              <a:spcAft>
                <a:spcPct val="30000"/>
              </a:spcAft>
              <a:buClr>
                <a:srgbClr val="FF0000"/>
              </a:buClr>
            </a:pPr>
            <a:endParaRPr lang="pt-BR" sz="1900" dirty="0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331640" y="476672"/>
            <a:ext cx="3841750" cy="366712"/>
          </a:xfrm>
          <a:prstGeom prst="rect">
            <a:avLst/>
          </a:prstGeom>
          <a:noFill/>
          <a:ln w="2857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defTabSz="820738" eaLnBrk="0" hangingPunct="0"/>
            <a:r>
              <a:rPr lang="pt-BR" b="1" dirty="0" smtClean="0"/>
              <a:t>QUESTÕES PARA DIAGNÓSTICO</a:t>
            </a:r>
            <a:endParaRPr lang="pt-B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230</Words>
  <Application>Microsoft Office PowerPoint</Application>
  <PresentationFormat>Apresentação na tela (4:3)</PresentationFormat>
  <Paragraphs>33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Wingdings</vt:lpstr>
      <vt:lpstr>Office Theme</vt:lpstr>
      <vt:lpstr>Apresentação do PowerPoint</vt:lpstr>
      <vt:lpstr>Apresentação do PowerPoint</vt:lpstr>
      <vt:lpstr>Apresentação do PowerPoint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Fabio Lotufo</dc:creator>
  <cp:lastModifiedBy>Fabio Lotufo</cp:lastModifiedBy>
  <cp:revision>9</cp:revision>
  <dcterms:created xsi:type="dcterms:W3CDTF">2013-04-05T18:12:12Z</dcterms:created>
  <dcterms:modified xsi:type="dcterms:W3CDTF">2017-11-02T13:43:11Z</dcterms:modified>
</cp:coreProperties>
</file>